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8" r:id="rId4"/>
    <p:sldId id="259" r:id="rId5"/>
    <p:sldId id="304" r:id="rId6"/>
    <p:sldId id="27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05" r:id="rId41"/>
    <p:sldId id="320" r:id="rId42"/>
    <p:sldId id="269" r:id="rId4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FD4"/>
    <a:srgbClr val="4156A6"/>
    <a:srgbClr val="6C0E10"/>
    <a:srgbClr val="B4181C"/>
    <a:srgbClr val="F0586D"/>
    <a:srgbClr val="F58B9A"/>
    <a:srgbClr val="006358"/>
    <a:srgbClr val="009A88"/>
    <a:srgbClr val="FFF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95" y="82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A6B383D-3BD6-03C1-A9FE-C10529FA5C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2AF29-6208-75BC-F575-B2F9C25562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3630-E69F-464D-B98C-A307C57C9FE4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A8A16E-B2E8-89C7-B266-2FBE8AA9B2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F396DC-40CC-4E40-EB42-B8FAC980B5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8D8CE-E466-4D69-8A3F-A70BA3AFF8D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6822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C05B4-4EE8-42F6-8043-ADEAA8103623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928F8-7A29-4960-A090-073A15546F4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592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1" name="Google Shape;2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6" name="Google Shape;2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8" name="Google Shape;2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6" name="Google Shape;2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4" name="Google Shape;2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1" name="Google Shape;26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9" name="Google Shape;26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6" name="Google Shape;2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3" name="Google Shape;2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3" name="Google Shape;3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0" name="Google Shape;3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4" name="Google Shape;3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1" name="Google Shape;34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8" name="Google Shape;34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5" name="Google Shape;35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2" name="Google Shape;36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0" name="Google Shape;37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8" name="Google Shape;3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5" name="Google Shape;39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3" name="Google Shape;40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1" name="Google Shape;41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3" name="Google Shape;1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5FDE1A14-B94D-0560-965F-DFDDDFE78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2760872-0584-24E8-6C5F-A4192C69084A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C50B447-F88C-5209-25D9-177EF1399B71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7EF3EE9-2C19-C48C-CA39-61EACA844BE2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5357E8B-B099-51B9-D18D-BAA93B46A25F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3A6AD8D2-94C0-73F1-D62E-CCE0581FFFF3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998CEE4-FB88-4A43-79F4-7F2CFAC01696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97EA2D1-5D90-48EC-3DD7-69DAC825A689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7CB7EB6E-2F09-D346-6FB7-C86780B2ADBB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9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C5A9A0A-1FC5-B2E2-9E98-1A2D7E8F9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8"/>
          <a:stretch/>
        </p:blipFill>
        <p:spPr>
          <a:xfrm>
            <a:off x="6948489" y="-83671"/>
            <a:ext cx="6124574" cy="700563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476FE2-4188-5D0D-D784-64A579FA4759}"/>
              </a:ext>
            </a:extLst>
          </p:cNvPr>
          <p:cNvSpPr/>
          <p:nvPr userDrawn="1"/>
        </p:nvSpPr>
        <p:spPr>
          <a:xfrm>
            <a:off x="-114299" y="-63965"/>
            <a:ext cx="721518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CD6869-D003-FAA9-A941-2B919DC836BA}"/>
              </a:ext>
            </a:extLst>
          </p:cNvPr>
          <p:cNvSpPr/>
          <p:nvPr userDrawn="1"/>
        </p:nvSpPr>
        <p:spPr>
          <a:xfrm>
            <a:off x="-114299" y="802812"/>
            <a:ext cx="5686424" cy="1383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E426E5-31ED-C6A7-D575-2265253FE473}"/>
              </a:ext>
            </a:extLst>
          </p:cNvPr>
          <p:cNvSpPr txBox="1"/>
          <p:nvPr userDrawn="1"/>
        </p:nvSpPr>
        <p:spPr>
          <a:xfrm>
            <a:off x="1393031" y="1021556"/>
            <a:ext cx="36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381233-54FE-FAAE-BA32-5B2CACC6EC2F}"/>
              </a:ext>
            </a:extLst>
          </p:cNvPr>
          <p:cNvSpPr txBox="1"/>
          <p:nvPr userDrawn="1"/>
        </p:nvSpPr>
        <p:spPr>
          <a:xfrm>
            <a:off x="1393030" y="1489823"/>
            <a:ext cx="3679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¡Vamos por más logros!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96EE9F-5874-906F-A708-3714E44FF7CD}"/>
              </a:ext>
            </a:extLst>
          </p:cNvPr>
          <p:cNvSpPr txBox="1"/>
          <p:nvPr userDrawn="1"/>
        </p:nvSpPr>
        <p:spPr>
          <a:xfrm>
            <a:off x="1543050" y="3429000"/>
            <a:ext cx="4552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¡Felicitaciones!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101B9E-D797-655C-865D-C1C7C3D15BA2}"/>
              </a:ext>
            </a:extLst>
          </p:cNvPr>
          <p:cNvSpPr txBox="1"/>
          <p:nvPr userDrawn="1"/>
        </p:nvSpPr>
        <p:spPr>
          <a:xfrm>
            <a:off x="1543051" y="4198441"/>
            <a:ext cx="4552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200" b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 concluido la autoevaluación</a:t>
            </a:r>
          </a:p>
        </p:txBody>
      </p:sp>
    </p:spTree>
    <p:extLst>
      <p:ext uri="{BB962C8B-B14F-4D97-AF65-F5344CB8AC3E}">
        <p14:creationId xmlns:p14="http://schemas.microsoft.com/office/powerpoint/2010/main" val="416247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F93ECB-6C4B-596B-90E1-ED63725EC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90"/>
          <a:stretch/>
        </p:blipFill>
        <p:spPr>
          <a:xfrm>
            <a:off x="4972054" y="-95948"/>
            <a:ext cx="7318757" cy="699140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873447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10058400" y="-78251"/>
            <a:ext cx="2186362" cy="7000217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382737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6DE84E-2664-8E01-C118-44E8E587E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5" r="16265"/>
          <a:stretch/>
        </p:blipFill>
        <p:spPr>
          <a:xfrm>
            <a:off x="7658098" y="-93210"/>
            <a:ext cx="4743450" cy="70175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33267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44B6794-414E-2253-4C1B-48333B9E7AA0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C9B707-408F-0C13-0BC1-7A7093D3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/>
          <a:stretch/>
        </p:blipFill>
        <p:spPr>
          <a:xfrm>
            <a:off x="4330747" y="2876550"/>
            <a:ext cx="3530506" cy="11049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13E9B06-E72F-1F9A-11DC-89B44829E390}"/>
              </a:ext>
            </a:extLst>
          </p:cNvPr>
          <p:cNvGrpSpPr/>
          <p:nvPr userDrawn="1"/>
        </p:nvGrpSpPr>
        <p:grpSpPr>
          <a:xfrm>
            <a:off x="10544174" y="6357938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01631D5-BB3E-5BD4-FA26-B6A8D800E91A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A41A349-D069-3DAD-4A11-01C3A4A5C11E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6B3DFBB-1100-4064-6CF7-9C51D834D31A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22757D2-FF2E-0D7C-2E7A-F4EEFBA8DB2F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0E02B90-D9C6-73CB-C6C3-FAC0D726508B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9EF4129-E3C5-65E0-B742-14449AE79BB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69A1E9A-8F6A-E964-6751-04139D3BA2CE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B587F22-495D-D831-9B0C-A269A6F2EFB8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B6AF53D2-D333-BDD8-FAC5-CB244101687E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0EF9CED-C766-7995-70A6-14722199FC61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7877334-2668-A297-0D42-56B481A04A3D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F179C78-4831-03E7-11A4-3B0D8053AC63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778F89F-2ED2-C4C8-63FC-A36EF60D189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F0DCC89-35F9-F8DA-CB5C-A856E919330F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56C6BE9-1907-F2ED-36C6-635ED9AF4C45}"/>
              </a:ext>
            </a:extLst>
          </p:cNvPr>
          <p:cNvGrpSpPr/>
          <p:nvPr userDrawn="1"/>
        </p:nvGrpSpPr>
        <p:grpSpPr>
          <a:xfrm flipH="1" flipV="1">
            <a:off x="-142875" y="-63965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5B633CA-7337-487C-5D09-3F4D352C1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B30706-D988-0920-4364-0FACF75F5F37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32D1086-AE74-0406-2AC0-E828A7D9848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B8FFCED-8F69-26B3-891D-4FC820F881CA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A32DF48-EB7F-6D93-0C0E-2CE8A5231C22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8AA0BAD-2FED-B358-AE93-A96452DA2828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02A74291-083B-B80F-76F7-66E76557796A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9C53CDF-817C-7319-6540-5450256A7A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1E8CF6-9677-B7EB-D0CF-E58670156651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629851F-2F73-36FE-2DB6-B8496BA14BA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F7159FA-A4A0-B900-BAC1-118FFD956ECA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183C29BD-9145-FDD0-29F7-95403C6F9BBE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7D615E7-49DD-2424-6784-40E0BFFA30F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224C9B4-00D7-0D34-A96C-B039D63B9662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172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 1">
  <p:cSld name="One Content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0;p14">
            <a:extLst>
              <a:ext uri="{FF2B5EF4-FFF2-40B4-BE49-F238E27FC236}">
                <a16:creationId xmlns:a16="http://schemas.microsoft.com/office/drawing/2014/main" id="{6928EDFE-1D44-493D-82C8-E1F357C2FC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09600" y="1304621"/>
            <a:ext cx="11314128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3733" b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609600" y="2147454"/>
            <a:ext cx="10972800" cy="397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3528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Char char="o"/>
              <a:defRPr/>
            </a:lvl2pPr>
            <a:lvl3pPr marL="1371600" lvl="2" indent="-355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51678D1D-FE55-41CF-BC63-87309A7A30AF}"/>
              </a:ext>
            </a:extLst>
          </p:cNvPr>
          <p:cNvSpPr txBox="1"/>
          <p:nvPr userDrawn="1"/>
        </p:nvSpPr>
        <p:spPr>
          <a:xfrm>
            <a:off x="10165200" y="414521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Ingeniería de Sistemas</a:t>
            </a:r>
            <a:endParaRPr sz="1300" dirty="0">
              <a:solidFill>
                <a:srgbClr val="1C4587"/>
              </a:solidFill>
            </a:endParaRPr>
          </a:p>
        </p:txBody>
      </p: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F756ED5E-40A7-44E3-BFCA-E2085774FEBB}"/>
              </a:ext>
            </a:extLst>
          </p:cNvPr>
          <p:cNvSpPr txBox="1"/>
          <p:nvPr userDrawn="1"/>
        </p:nvSpPr>
        <p:spPr>
          <a:xfrm>
            <a:off x="7506950" y="441521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dirty="0">
                <a:solidFill>
                  <a:srgbClr val="1C4587"/>
                </a:solidFill>
              </a:rPr>
              <a:t>Pregrado</a:t>
            </a:r>
            <a:endParaRPr sz="13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9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4281B43-CCCD-24DB-6926-6DBE79E7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8"/>
          <a:stretch/>
        </p:blipFill>
        <p:spPr>
          <a:xfrm>
            <a:off x="20095" y="-140677"/>
            <a:ext cx="12192000" cy="372093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FD7C5CF-DB38-CD89-C84D-7D46B6EEDF08}"/>
              </a:ext>
            </a:extLst>
          </p:cNvPr>
          <p:cNvSpPr/>
          <p:nvPr userDrawn="1"/>
        </p:nvSpPr>
        <p:spPr>
          <a:xfrm>
            <a:off x="301451" y="3429000"/>
            <a:ext cx="11910644" cy="34865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F7FA98-38BF-B7CB-3CB7-83C408C358F3}"/>
              </a:ext>
            </a:extLst>
          </p:cNvPr>
          <p:cNvSpPr/>
          <p:nvPr userDrawn="1"/>
        </p:nvSpPr>
        <p:spPr>
          <a:xfrm>
            <a:off x="0" y="-140679"/>
            <a:ext cx="301451" cy="3569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AFD63A2-43AB-A7C5-CEE8-DEED2BA91FE4}"/>
              </a:ext>
            </a:extLst>
          </p:cNvPr>
          <p:cNvSpPr/>
          <p:nvPr userDrawn="1"/>
        </p:nvSpPr>
        <p:spPr>
          <a:xfrm>
            <a:off x="-1" y="3428998"/>
            <a:ext cx="301451" cy="348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27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C4C530B-2446-18A1-9EDF-EAE9500A2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3" r="34413"/>
          <a:stretch/>
        </p:blipFill>
        <p:spPr>
          <a:xfrm>
            <a:off x="-106326" y="-63967"/>
            <a:ext cx="2596688" cy="69876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5AC794A-8BA9-122F-12FD-94456B2FD92C}"/>
              </a:ext>
            </a:extLst>
          </p:cNvPr>
          <p:cNvSpPr/>
          <p:nvPr userDrawn="1"/>
        </p:nvSpPr>
        <p:spPr>
          <a:xfrm>
            <a:off x="3446585" y="-63965"/>
            <a:ext cx="876551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BEFD0E8-EAE2-343B-E461-9671E60B6338}"/>
              </a:ext>
            </a:extLst>
          </p:cNvPr>
          <p:cNvSpPr/>
          <p:nvPr userDrawn="1"/>
        </p:nvSpPr>
        <p:spPr>
          <a:xfrm>
            <a:off x="2346834" y="-63966"/>
            <a:ext cx="109975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1F3EE2-6559-A2C3-0F62-C0F617AC2C0D}"/>
              </a:ext>
            </a:extLst>
          </p:cNvPr>
          <p:cNvSpPr txBox="1"/>
          <p:nvPr userDrawn="1"/>
        </p:nvSpPr>
        <p:spPr>
          <a:xfrm rot="16200000">
            <a:off x="243230" y="2737461"/>
            <a:ext cx="581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81390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36C05C2-2CB9-C315-AC0B-A71124767EF6}"/>
              </a:ext>
            </a:extLst>
          </p:cNvPr>
          <p:cNvSpPr/>
          <p:nvPr userDrawn="1"/>
        </p:nvSpPr>
        <p:spPr>
          <a:xfrm>
            <a:off x="-114299" y="-63965"/>
            <a:ext cx="975360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0586D"/>
              </a:solidFill>
            </a:endParaRPr>
          </a:p>
          <a:p>
            <a:pPr algn="ctr"/>
            <a:endParaRPr lang="es-PE" dirty="0">
              <a:solidFill>
                <a:srgbClr val="F0586D"/>
              </a:solidFill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D701E33-9700-9FC6-1198-5C35258EB0D2}"/>
              </a:ext>
            </a:extLst>
          </p:cNvPr>
          <p:cNvGrpSpPr/>
          <p:nvPr userDrawn="1"/>
        </p:nvGrpSpPr>
        <p:grpSpPr>
          <a:xfrm>
            <a:off x="3886200" y="1583411"/>
            <a:ext cx="7535825" cy="4199859"/>
            <a:chOff x="3543300" y="1828800"/>
            <a:chExt cx="7535825" cy="4199859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7E3A5604-10E3-2C1E-BBAC-AE34F4062D2F}"/>
                </a:ext>
              </a:extLst>
            </p:cNvPr>
            <p:cNvSpPr/>
            <p:nvPr userDrawn="1"/>
          </p:nvSpPr>
          <p:spPr>
            <a:xfrm>
              <a:off x="3543300" y="1828800"/>
              <a:ext cx="7535825" cy="4199859"/>
            </a:xfrm>
            <a:prstGeom prst="roundRect">
              <a:avLst>
                <a:gd name="adj" fmla="val 6731"/>
              </a:avLst>
            </a:prstGeom>
            <a:solidFill>
              <a:srgbClr val="415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B9FD65-3500-E033-C5CE-D56F9D40FE3B}"/>
                </a:ext>
              </a:extLst>
            </p:cNvPr>
            <p:cNvSpPr/>
            <p:nvPr userDrawn="1"/>
          </p:nvSpPr>
          <p:spPr>
            <a:xfrm>
              <a:off x="4098851" y="2163722"/>
              <a:ext cx="6023344" cy="35565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F7ED973-06CF-C958-C9C9-C8ED8BEC2A7A}"/>
                </a:ext>
              </a:extLst>
            </p:cNvPr>
            <p:cNvSpPr/>
            <p:nvPr userDrawn="1"/>
          </p:nvSpPr>
          <p:spPr>
            <a:xfrm>
              <a:off x="10560571" y="3357797"/>
              <a:ext cx="150249" cy="112382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36F2BAD-90F7-58B5-C28C-AD8058F00783}"/>
              </a:ext>
            </a:extLst>
          </p:cNvPr>
          <p:cNvGrpSpPr/>
          <p:nvPr userDrawn="1"/>
        </p:nvGrpSpPr>
        <p:grpSpPr>
          <a:xfrm>
            <a:off x="98453" y="4987636"/>
            <a:ext cx="552531" cy="1934329"/>
            <a:chOff x="98453" y="4987637"/>
            <a:chExt cx="552531" cy="1879630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CBD4240-2C70-D88D-DD7C-5E7A856EB176}"/>
                </a:ext>
              </a:extLst>
            </p:cNvPr>
            <p:cNvSpPr/>
            <p:nvPr userDrawn="1"/>
          </p:nvSpPr>
          <p:spPr>
            <a:xfrm flipH="1">
              <a:off x="605265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144F95A-84F5-6650-8BEC-A1935C912258}"/>
                </a:ext>
              </a:extLst>
            </p:cNvPr>
            <p:cNvSpPr/>
            <p:nvPr userDrawn="1"/>
          </p:nvSpPr>
          <p:spPr>
            <a:xfrm flipH="1">
              <a:off x="483027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2EB86E2-7690-68B0-85B2-BE29E6234C0F}"/>
                </a:ext>
              </a:extLst>
            </p:cNvPr>
            <p:cNvSpPr/>
            <p:nvPr userDrawn="1"/>
          </p:nvSpPr>
          <p:spPr>
            <a:xfrm flipH="1">
              <a:off x="347969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A06B535-0A7C-35D5-9252-9540D873AA2E}"/>
                </a:ext>
              </a:extLst>
            </p:cNvPr>
            <p:cNvSpPr/>
            <p:nvPr userDrawn="1"/>
          </p:nvSpPr>
          <p:spPr>
            <a:xfrm flipH="1">
              <a:off x="22493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E15B268-F441-F1B2-D389-59086E141132}"/>
                </a:ext>
              </a:extLst>
            </p:cNvPr>
            <p:cNvSpPr/>
            <p:nvPr userDrawn="1"/>
          </p:nvSpPr>
          <p:spPr>
            <a:xfrm flipH="1">
              <a:off x="9845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41370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E84804F-A8B2-4214-280F-1D1939EBC696}"/>
              </a:ext>
            </a:extLst>
          </p:cNvPr>
          <p:cNvSpPr/>
          <p:nvPr userDrawn="1"/>
        </p:nvSpPr>
        <p:spPr>
          <a:xfrm>
            <a:off x="-114299" y="-63965"/>
            <a:ext cx="8381999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2FED8B-0C0A-FD95-75C5-85B014527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5" r="16480"/>
          <a:stretch/>
        </p:blipFill>
        <p:spPr>
          <a:xfrm>
            <a:off x="7772405" y="-63965"/>
            <a:ext cx="4548187" cy="698969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15AAEB80-AF4D-5241-9331-4E16D3F34AC9}"/>
              </a:ext>
            </a:extLst>
          </p:cNvPr>
          <p:cNvGrpSpPr/>
          <p:nvPr userDrawn="1"/>
        </p:nvGrpSpPr>
        <p:grpSpPr>
          <a:xfrm>
            <a:off x="9705226" y="6414247"/>
            <a:ext cx="2396658" cy="57544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CACB173-D163-7503-1753-2426D987FA3D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330D6EF-611C-61C0-C748-C8E1CD5D1FAD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4952BDEF-5F35-28B8-1B65-236FB7901B1E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099AF0CF-25D6-6A9B-45EA-22CE996736F4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DF27563-1D41-8190-BADF-E0AB51AE1834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E9C0E89-5943-771B-203A-0E84ADE9349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35F6823-B55A-EB14-C7CD-893B4E71F569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FFFD08D-431E-6CEC-9454-5D878934918A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3F34685-B1A8-100F-8299-BC44C270ECE5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63E3941C-88B7-3EA0-090A-55E9F694856D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4490DD13-8CBA-8848-5090-7A49D03E0FB7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3D9B08C-B991-285F-BD69-14A966AB051D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A5442D4-3A9B-4628-9D81-38E7F6E573A2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77C1DCF-9201-F4D5-0409-65AC92EDD198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3602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A4BEA0-4FB0-B191-3C7A-A5541981D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r="3463"/>
          <a:stretch/>
        </p:blipFill>
        <p:spPr>
          <a:xfrm flipH="1">
            <a:off x="-157164" y="-86577"/>
            <a:ext cx="10477001" cy="704458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695B068-C99A-1782-18A6-4F0893FDAB46}"/>
              </a:ext>
            </a:extLst>
          </p:cNvPr>
          <p:cNvSpPr/>
          <p:nvPr userDrawn="1"/>
        </p:nvSpPr>
        <p:spPr>
          <a:xfrm flipH="1">
            <a:off x="8372474" y="-63965"/>
            <a:ext cx="3114675" cy="63504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981CAC-4B06-F461-0F5C-A7FD2C624F69}"/>
              </a:ext>
            </a:extLst>
          </p:cNvPr>
          <p:cNvSpPr txBox="1"/>
          <p:nvPr userDrawn="1"/>
        </p:nvSpPr>
        <p:spPr>
          <a:xfrm rot="16200000">
            <a:off x="8623671" y="2349534"/>
            <a:ext cx="5089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</a:t>
            </a:r>
          </a:p>
        </p:txBody>
      </p:sp>
    </p:spTree>
    <p:extLst>
      <p:ext uri="{BB962C8B-B14F-4D97-AF65-F5344CB8AC3E}">
        <p14:creationId xmlns:p14="http://schemas.microsoft.com/office/powerpoint/2010/main" val="313779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05BCFDC-AEB7-D4E2-B252-D7A437D41EB1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FD9F81-72D2-CCAC-47EA-D4EB933BCFE5}"/>
              </a:ext>
            </a:extLst>
          </p:cNvPr>
          <p:cNvSpPr/>
          <p:nvPr userDrawn="1"/>
        </p:nvSpPr>
        <p:spPr>
          <a:xfrm>
            <a:off x="-28576" y="-63965"/>
            <a:ext cx="622998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A38778-0D78-5BC3-2040-8A4D472A7362}"/>
              </a:ext>
            </a:extLst>
          </p:cNvPr>
          <p:cNvSpPr/>
          <p:nvPr userDrawn="1"/>
        </p:nvSpPr>
        <p:spPr>
          <a:xfrm>
            <a:off x="594422" y="-63965"/>
            <a:ext cx="90435" cy="6985931"/>
          </a:xfrm>
          <a:prstGeom prst="rect">
            <a:avLst/>
          </a:prstGeom>
          <a:solidFill>
            <a:srgbClr val="909FD4"/>
          </a:solidFill>
          <a:ln>
            <a:solidFill>
              <a:srgbClr val="909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287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CEE21166-4746-C4EF-ED86-6D6A2033F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14832" b="10998"/>
          <a:stretch/>
        </p:blipFill>
        <p:spPr>
          <a:xfrm>
            <a:off x="-100013" y="-63965"/>
            <a:ext cx="6396042" cy="698593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6096000" y="-63965"/>
            <a:ext cx="6148762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9848104" y="-63965"/>
            <a:ext cx="2396658" cy="764053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888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16DF0C-2A6D-BA73-3426-6410F6C255A0}"/>
              </a:ext>
            </a:extLst>
          </p:cNvPr>
          <p:cNvSpPr/>
          <p:nvPr userDrawn="1"/>
        </p:nvSpPr>
        <p:spPr>
          <a:xfrm>
            <a:off x="86244" y="-63965"/>
            <a:ext cx="12105756" cy="6985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FD0116D-A700-F242-CBB5-57CA0C183657}"/>
              </a:ext>
            </a:extLst>
          </p:cNvPr>
          <p:cNvSpPr/>
          <p:nvPr userDrawn="1"/>
        </p:nvSpPr>
        <p:spPr>
          <a:xfrm flipH="1">
            <a:off x="984894" y="-63965"/>
            <a:ext cx="224413" cy="6985931"/>
          </a:xfrm>
          <a:prstGeom prst="rect">
            <a:avLst/>
          </a:prstGeom>
          <a:solidFill>
            <a:srgbClr val="909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5295A8-1D9D-7BED-9DA9-626C2D0BD258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2060"/>
              </a:solidFill>
            </a:endParaRPr>
          </a:p>
          <a:p>
            <a:pPr algn="ctr"/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E087DE4-92D3-90D3-E162-943AF8928C81}"/>
              </a:ext>
            </a:extLst>
          </p:cNvPr>
          <p:cNvSpPr/>
          <p:nvPr userDrawn="1"/>
        </p:nvSpPr>
        <p:spPr>
          <a:xfrm>
            <a:off x="-28577" y="-63965"/>
            <a:ext cx="112306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0661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9AD09B28-3566-70E7-79C1-C48F7A1683C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824CEDA-9D6A-45B7-C800-85DADF0B462C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FF3C321-DDAA-8D7F-66EA-2E5381C2CB59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247B701-3553-1155-24CF-D33F0DD1560B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66CF87F-D194-EF64-DA20-8D97BB9C226D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FAB0985C-48AC-1C77-D067-07309D114ED8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533E2AB4-64AA-8A71-B9DC-46AF3776CF5F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7103CD3-498F-BE62-21B1-70F85C8077EA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F9D33389-01F3-27C7-97BE-E664B42AACE7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4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1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youtube.com/watch?v=Blf6UXg8v9c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173452-1854-A55F-B75E-E3C6989B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9" y="702505"/>
            <a:ext cx="1540064" cy="46965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EA202D7-D504-869D-A913-13E96377AEB9}"/>
              </a:ext>
            </a:extLst>
          </p:cNvPr>
          <p:cNvCxnSpPr>
            <a:cxnSpLocks/>
          </p:cNvCxnSpPr>
          <p:nvPr/>
        </p:nvCxnSpPr>
        <p:spPr>
          <a:xfrm>
            <a:off x="2471736" y="565855"/>
            <a:ext cx="0" cy="742950"/>
          </a:xfrm>
          <a:prstGeom prst="straightConnector1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7B31ACF-9798-647A-AD39-6BD6725FE105}"/>
              </a:ext>
            </a:extLst>
          </p:cNvPr>
          <p:cNvSpPr txBox="1"/>
          <p:nvPr/>
        </p:nvSpPr>
        <p:spPr>
          <a:xfrm>
            <a:off x="2613494" y="675720"/>
            <a:ext cx="156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Programa de Ingeniería de Sistemas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2C519D-1FDE-7580-3CDA-7174DC79780E}"/>
              </a:ext>
            </a:extLst>
          </p:cNvPr>
          <p:cNvSpPr txBox="1"/>
          <p:nvPr/>
        </p:nvSpPr>
        <p:spPr>
          <a:xfrm>
            <a:off x="315409" y="1753607"/>
            <a:ext cx="39806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Tecnología de la Información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582A60-C8C7-93E7-19C1-0C126BC1729B}"/>
              </a:ext>
            </a:extLst>
          </p:cNvPr>
          <p:cNvSpPr txBox="1"/>
          <p:nvPr/>
        </p:nvSpPr>
        <p:spPr>
          <a:xfrm>
            <a:off x="259367" y="3996897"/>
            <a:ext cx="156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4384F0-A790-6E10-1FBA-C131985987D4}"/>
              </a:ext>
            </a:extLst>
          </p:cNvPr>
          <p:cNvSpPr txBox="1"/>
          <p:nvPr/>
        </p:nvSpPr>
        <p:spPr>
          <a:xfrm>
            <a:off x="264355" y="4701305"/>
            <a:ext cx="4130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Tema:</a:t>
            </a:r>
          </a:p>
          <a:p>
            <a:pPr algn="just"/>
            <a:r>
              <a:rPr lang="es-ES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</a:rPr>
              <a:t>Estudios de factibilidad técnica y económica. </a:t>
            </a:r>
          </a:p>
        </p:txBody>
      </p:sp>
    </p:spTree>
    <p:extLst>
      <p:ext uri="{BB962C8B-B14F-4D97-AF65-F5344CB8AC3E}">
        <p14:creationId xmlns:p14="http://schemas.microsoft.com/office/powerpoint/2010/main" val="157734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 idx="4294967295"/>
          </p:nvPr>
        </p:nvSpPr>
        <p:spPr>
          <a:xfrm>
            <a:off x="1525588" y="52387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6007" y="1551638"/>
            <a:ext cx="7681047" cy="44852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33DE685-20BF-756F-D487-D972336FE97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 idx="4294967295"/>
          </p:nvPr>
        </p:nvSpPr>
        <p:spPr>
          <a:xfrm>
            <a:off x="1382713" y="65484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>
            <a:spLocks noGrp="1"/>
          </p:cNvSpPr>
          <p:nvPr>
            <p:ph type="body" idx="4294967295"/>
          </p:nvPr>
        </p:nvSpPr>
        <p:spPr>
          <a:xfrm>
            <a:off x="1495425" y="2001838"/>
            <a:ext cx="10125075" cy="3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 dirty="0"/>
              <a:t>Factibilidad técnica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Evalúa si la infraestructura técnica que posee la empresa puede responder de manera favorable y eficiente para desarrollar el proyecto o negocio que se tiene planificado. 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Se debe verificar si las personas poseen los conocimientos técnicos necesarios para poder utilizar el equipo y el software necesario.</a:t>
            </a:r>
            <a:endParaRPr dirty="0"/>
          </a:p>
        </p:txBody>
      </p:sp>
      <p:sp>
        <p:nvSpPr>
          <p:cNvPr id="163" name="Google Shape;163;p9"/>
          <p:cNvSpPr txBox="1">
            <a:spLocks noGrp="1"/>
          </p:cNvSpPr>
          <p:nvPr>
            <p:ph type="sldNum" idx="4294967295"/>
          </p:nvPr>
        </p:nvSpPr>
        <p:spPr>
          <a:xfrm>
            <a:off x="10944225" y="60801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BBF4685-64FE-B945-17B8-08F0F415767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>
            <a:spLocks noGrp="1"/>
          </p:cNvSpPr>
          <p:nvPr>
            <p:ph type="title" idx="4294967295"/>
          </p:nvPr>
        </p:nvSpPr>
        <p:spPr>
          <a:xfrm>
            <a:off x="1352550" y="531018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0"/>
          <p:cNvSpPr txBox="1">
            <a:spLocks noGrp="1"/>
          </p:cNvSpPr>
          <p:nvPr>
            <p:ph type="body" idx="4294967295"/>
          </p:nvPr>
        </p:nvSpPr>
        <p:spPr>
          <a:xfrm>
            <a:off x="1352550" y="1555750"/>
            <a:ext cx="10391775" cy="441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lnSpcReduction="1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 dirty="0"/>
              <a:t>Factibilidad técnica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Gran parte de la determinación de los recursos tiene que ver con la evaluación de la factibilidad técnica. Se debe averiguar si es posible actualizar o incrementar los recursos técnicos actuales de tal manera que satisfagan los requerimientos. 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Sin embargo, en ocasiones los “agregados” a los sistemas existentes son costosos y fructíferos, simplemente porque no cumplen las necesidades con eficiencia. Si no es posible actualizar los sistemas existentes, la siguiente pregunta es si hay tecnología disponible que cumpla las especificaciones.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F9F6A2A-74F8-9DFB-0BDA-F612E23BFB3C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"/>
          <p:cNvSpPr txBox="1">
            <a:spLocks noGrp="1"/>
          </p:cNvSpPr>
          <p:nvPr>
            <p:ph type="title" idx="4294967295"/>
          </p:nvPr>
        </p:nvSpPr>
        <p:spPr>
          <a:xfrm>
            <a:off x="1363663" y="57864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1"/>
          <p:cNvSpPr txBox="1">
            <a:spLocks noGrp="1"/>
          </p:cNvSpPr>
          <p:nvPr>
            <p:ph type="body" idx="4294967295"/>
          </p:nvPr>
        </p:nvSpPr>
        <p:spPr>
          <a:xfrm>
            <a:off x="1447800" y="1884363"/>
            <a:ext cx="10020300" cy="404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lnSpcReduction="1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 dirty="0"/>
              <a:t>Factibilidad técnica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Es importante el conocimiento de sobre el sistema y las tecnologías, ya que con ello se podrá responder preguntas de factibilidad técnica a partir de propias experiencias y contactos con fabricantes. 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Es común que la respuesta a la pregunta sobre si una tecnología específica está disponible y puede satisfacer las necesidades de los usuarios sea “SI”, y entonces la pregunta pasa al ámbito económico.</a:t>
            </a:r>
            <a:endParaRPr dirty="0"/>
          </a:p>
        </p:txBody>
      </p:sp>
      <p:sp>
        <p:nvSpPr>
          <p:cNvPr id="177" name="Google Shape;177;p11"/>
          <p:cNvSpPr txBox="1">
            <a:spLocks noGrp="1"/>
          </p:cNvSpPr>
          <p:nvPr>
            <p:ph type="sldNum" idx="4294967295"/>
          </p:nvPr>
        </p:nvSpPr>
        <p:spPr>
          <a:xfrm>
            <a:off x="10896600" y="61563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22B9FF4-C1B0-73B1-B6B6-10D3A088BDA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>
            <a:spLocks noGrp="1"/>
          </p:cNvSpPr>
          <p:nvPr>
            <p:ph type="title" idx="4294967295"/>
          </p:nvPr>
        </p:nvSpPr>
        <p:spPr>
          <a:xfrm>
            <a:off x="1687513" y="633414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2"/>
          <p:cNvSpPr txBox="1">
            <a:spLocks noGrp="1"/>
          </p:cNvSpPr>
          <p:nvPr>
            <p:ph type="body" idx="4294967295"/>
          </p:nvPr>
        </p:nvSpPr>
        <p:spPr>
          <a:xfrm>
            <a:off x="1495425" y="1808163"/>
            <a:ext cx="10972800" cy="39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/>
              <a:t>Factibilidad técnica debe considerar</a:t>
            </a:r>
            <a:endParaRPr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Hardware</a:t>
            </a:r>
            <a:endParaRPr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Software</a:t>
            </a:r>
            <a:endParaRPr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Recurso humano</a:t>
            </a:r>
            <a:endParaRPr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Tecnología</a:t>
            </a:r>
            <a:endParaRPr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Requerimientos</a:t>
            </a:r>
            <a:endParaRPr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Crecimiento tecnológico</a:t>
            </a:r>
            <a:endParaRPr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Riesgos</a:t>
            </a:r>
            <a:endParaRPr/>
          </a:p>
        </p:txBody>
      </p:sp>
      <p:sp>
        <p:nvSpPr>
          <p:cNvPr id="184" name="Google Shape;184;p12"/>
          <p:cNvSpPr txBox="1">
            <a:spLocks noGrp="1"/>
          </p:cNvSpPr>
          <p:nvPr>
            <p:ph type="sldNum" idx="4294967295"/>
          </p:nvPr>
        </p:nvSpPr>
        <p:spPr>
          <a:xfrm>
            <a:off x="10944225" y="5975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A9DFB45-F36C-A1B8-961A-0D86F81EC13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>
            <a:spLocks noGrp="1"/>
          </p:cNvSpPr>
          <p:nvPr>
            <p:ph type="title" idx="4294967295"/>
          </p:nvPr>
        </p:nvSpPr>
        <p:spPr>
          <a:xfrm>
            <a:off x="1363663" y="56991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13" descr="Diagram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13260" t="14089" r="12608" b="4518"/>
          <a:stretch/>
        </p:blipFill>
        <p:spPr>
          <a:xfrm>
            <a:off x="2605789" y="1451407"/>
            <a:ext cx="7896559" cy="46128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FADBD71-811A-5F55-5DE9-8A4D636E473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/>
          <p:nvPr/>
        </p:nvSpPr>
        <p:spPr>
          <a:xfrm>
            <a:off x="1958009" y="275154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-ES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Factibilidad económica</a:t>
            </a:r>
            <a:endParaRPr sz="3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486932-DD40-83E2-7DC8-C9118796FE2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>
            <a:spLocks noGrp="1"/>
          </p:cNvSpPr>
          <p:nvPr>
            <p:ph type="title" idx="4294967295"/>
          </p:nvPr>
        </p:nvSpPr>
        <p:spPr>
          <a:xfrm>
            <a:off x="1525588" y="584200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5"/>
          <p:cNvSpPr txBox="1">
            <a:spLocks noGrp="1"/>
          </p:cNvSpPr>
          <p:nvPr>
            <p:ph type="body" idx="4294967295"/>
          </p:nvPr>
        </p:nvSpPr>
        <p:spPr>
          <a:xfrm>
            <a:off x="1390650" y="1890713"/>
            <a:ext cx="10163175" cy="378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lnSpcReduction="1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/>
              <a:t>Factibilidad económica</a:t>
            </a:r>
            <a:endParaRPr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Se debe realizar un análisis exhaustivo de la relación costo beneficio del negocio o del proyecto y sopesar ambos aspectos. </a:t>
            </a:r>
            <a:endParaRPr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Si en la evaluación se observa que los costos superan a los beneficios sería mejor no desarrollarlo. </a:t>
            </a:r>
            <a:endParaRPr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Mientras que, si el beneficio supera los costos, la decisión de la implementación del proyecto se vuelve menos arriesgada, aunque no implica que no existan riesgos.</a:t>
            </a: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CE293AF-BC8F-177C-6904-CB9C84CD0F9A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>
            <a:spLocks noGrp="1"/>
          </p:cNvSpPr>
          <p:nvPr>
            <p:ph type="title" idx="4294967295"/>
          </p:nvPr>
        </p:nvSpPr>
        <p:spPr>
          <a:xfrm>
            <a:off x="1476375" y="771303"/>
            <a:ext cx="10344150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6"/>
          <p:cNvSpPr txBox="1">
            <a:spLocks noGrp="1"/>
          </p:cNvSpPr>
          <p:nvPr>
            <p:ph type="body" idx="4294967295"/>
          </p:nvPr>
        </p:nvSpPr>
        <p:spPr>
          <a:xfrm>
            <a:off x="1476375" y="2516188"/>
            <a:ext cx="7620000" cy="3322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26126"/>
              <a:buChar char="•"/>
            </a:pPr>
            <a:r>
              <a:rPr lang="es-ES" sz="2400"/>
              <a:t>Decimos que un billete de S/. 100 hoy no tiene el mismo valor en el futuro.</a:t>
            </a:r>
            <a:endParaRPr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26126"/>
              <a:buChar char="•"/>
            </a:pPr>
            <a:r>
              <a:rPr lang="es-ES" sz="2400"/>
              <a:t>El valordel dinero está relacionado con la capacidad y oportunidad de compra de éste y no con la nominación que pueda tener.</a:t>
            </a:r>
            <a:endParaRPr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26126"/>
              <a:buChar char="•"/>
            </a:pPr>
            <a:r>
              <a:rPr lang="es-ES" sz="2400"/>
              <a:t>Lo que relaciona el valor del dinero con el tiempo es el </a:t>
            </a:r>
            <a:r>
              <a:rPr lang="es-ES" sz="2400" b="1" i="1"/>
              <a:t>costo del dinero</a:t>
            </a:r>
            <a:r>
              <a:rPr lang="es-ES" sz="2400" i="1"/>
              <a:t>.</a:t>
            </a:r>
            <a:endParaRPr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26126"/>
              <a:buChar char="•"/>
            </a:pPr>
            <a:r>
              <a:rPr lang="es-ES" sz="2400"/>
              <a:t>Cuando es costo es explícito se denomina </a:t>
            </a:r>
            <a:r>
              <a:rPr lang="es-ES" sz="2400" b="1" i="1"/>
              <a:t>interés</a:t>
            </a:r>
            <a:r>
              <a:rPr lang="es-ES" sz="2400"/>
              <a:t>.  Cuando es implícito </a:t>
            </a:r>
            <a:r>
              <a:rPr lang="es-ES" sz="2400" b="1" i="1"/>
              <a:t>Costo de Oportunidad</a:t>
            </a:r>
            <a:r>
              <a:rPr lang="es-ES" sz="2400" i="1"/>
              <a:t>.</a:t>
            </a:r>
            <a:endParaRPr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26126"/>
              <a:buChar char="•"/>
            </a:pPr>
            <a:r>
              <a:rPr lang="es-ES" sz="2400"/>
              <a:t>Este costo es fijado por el mercado.</a:t>
            </a:r>
            <a:endParaRPr sz="2400"/>
          </a:p>
        </p:txBody>
      </p:sp>
      <p:sp>
        <p:nvSpPr>
          <p:cNvPr id="212" name="Google Shape;212;p16"/>
          <p:cNvSpPr txBox="1"/>
          <p:nvPr/>
        </p:nvSpPr>
        <p:spPr>
          <a:xfrm>
            <a:off x="3204728" y="1872202"/>
            <a:ext cx="8229600" cy="56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5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Valor del dinero en el tiempo</a:t>
            </a:r>
            <a:endParaRPr sz="35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100543-65C8-8654-9CF0-6459F964627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>
            <a:spLocks noGrp="1"/>
          </p:cNvSpPr>
          <p:nvPr>
            <p:ph type="title" idx="4294967295"/>
          </p:nvPr>
        </p:nvSpPr>
        <p:spPr>
          <a:xfrm>
            <a:off x="1477963" y="744538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7"/>
          <p:cNvSpPr/>
          <p:nvPr/>
        </p:nvSpPr>
        <p:spPr>
          <a:xfrm>
            <a:off x="2809875" y="152754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-ES"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 del dinero en el tiempo</a:t>
            </a:r>
            <a:endParaRPr sz="3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17"/>
          <p:cNvCxnSpPr/>
          <p:nvPr/>
        </p:nvCxnSpPr>
        <p:spPr>
          <a:xfrm>
            <a:off x="3114675" y="5413747"/>
            <a:ext cx="67818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2" name="Google Shape;222;p17"/>
          <p:cNvCxnSpPr/>
          <p:nvPr/>
        </p:nvCxnSpPr>
        <p:spPr>
          <a:xfrm>
            <a:off x="3114675" y="5261347"/>
            <a:ext cx="0" cy="1524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17"/>
          <p:cNvCxnSpPr/>
          <p:nvPr/>
        </p:nvCxnSpPr>
        <p:spPr>
          <a:xfrm>
            <a:off x="5172075" y="5261347"/>
            <a:ext cx="0" cy="1524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17"/>
          <p:cNvCxnSpPr/>
          <p:nvPr/>
        </p:nvCxnSpPr>
        <p:spPr>
          <a:xfrm>
            <a:off x="7305675" y="5261347"/>
            <a:ext cx="0" cy="1524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p17"/>
          <p:cNvSpPr/>
          <p:nvPr/>
        </p:nvSpPr>
        <p:spPr>
          <a:xfrm>
            <a:off x="3032125" y="4880347"/>
            <a:ext cx="770255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S/ 1,000.00                                                                                S/ 1,000.00</a:t>
            </a:r>
            <a:endParaRPr sz="1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5095875" y="5566147"/>
            <a:ext cx="84138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7229475" y="5566147"/>
            <a:ext cx="84138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17"/>
          <p:cNvSpPr/>
          <p:nvPr/>
        </p:nvSpPr>
        <p:spPr>
          <a:xfrm>
            <a:off x="9175750" y="5569322"/>
            <a:ext cx="1108075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meses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7"/>
          <p:cNvSpPr/>
          <p:nvPr/>
        </p:nvSpPr>
        <p:spPr>
          <a:xfrm>
            <a:off x="3114675" y="5566147"/>
            <a:ext cx="84138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7"/>
          <p:cNvSpPr/>
          <p:nvPr/>
        </p:nvSpPr>
        <p:spPr>
          <a:xfrm>
            <a:off x="3114675" y="3432547"/>
            <a:ext cx="7391400" cy="1371600"/>
          </a:xfrm>
          <a:prstGeom prst="curvedDownArrow">
            <a:avLst>
              <a:gd name="adj1" fmla="val 107778"/>
              <a:gd name="adj2" fmla="val 215556"/>
              <a:gd name="adj3" fmla="val 33333"/>
            </a:avLst>
          </a:prstGeom>
          <a:gradFill>
            <a:gsLst>
              <a:gs pos="0">
                <a:schemeClr val="folHlink"/>
              </a:gs>
              <a:gs pos="100000">
                <a:schemeClr val="accent1"/>
              </a:gs>
            </a:gsLst>
            <a:lin ang="5400000" scaled="0"/>
          </a:gradFill>
          <a:ln w="9525" cap="flat" cmpd="sng">
            <a:solidFill>
              <a:srgbClr val="0033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2886075" y="2899147"/>
            <a:ext cx="7467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S/. 1000 ahora 					S/. 1000 Futuro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" name="Google Shape;232;p17"/>
          <p:cNvCxnSpPr/>
          <p:nvPr/>
        </p:nvCxnSpPr>
        <p:spPr>
          <a:xfrm flipH="1">
            <a:off x="6467475" y="2899147"/>
            <a:ext cx="152400" cy="381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17"/>
          <p:cNvCxnSpPr/>
          <p:nvPr/>
        </p:nvCxnSpPr>
        <p:spPr>
          <a:xfrm>
            <a:off x="6315075" y="3051547"/>
            <a:ext cx="4572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17"/>
          <p:cNvCxnSpPr/>
          <p:nvPr/>
        </p:nvCxnSpPr>
        <p:spPr>
          <a:xfrm>
            <a:off x="6315075" y="3203947"/>
            <a:ext cx="4572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" name="Google Shape;235;p17"/>
          <p:cNvSpPr txBox="1"/>
          <p:nvPr/>
        </p:nvSpPr>
        <p:spPr>
          <a:xfrm>
            <a:off x="5172075" y="4270747"/>
            <a:ext cx="22860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FF9933"/>
                </a:solidFill>
                <a:latin typeface="Calibri"/>
                <a:ea typeface="Calibri"/>
                <a:cs typeface="Calibri"/>
                <a:sym typeface="Calibri"/>
              </a:rPr>
              <a:t>INTERES</a:t>
            </a:r>
            <a:endParaRPr sz="1800" b="1" i="0" u="none" strike="noStrike" cap="none">
              <a:solidFill>
                <a:srgbClr val="FF99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EA7D317-8763-282F-F959-2CE37995B25B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4BAC766-683D-2238-8C5A-7DD7D48F3DBF}"/>
              </a:ext>
            </a:extLst>
          </p:cNvPr>
          <p:cNvSpPr txBox="1"/>
          <p:nvPr/>
        </p:nvSpPr>
        <p:spPr>
          <a:xfrm>
            <a:off x="1044075" y="4060148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Resultado de aprendizaje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7B9964-A350-7C70-5540-107AF666EDF8}"/>
              </a:ext>
            </a:extLst>
          </p:cNvPr>
          <p:cNvSpPr txBox="1"/>
          <p:nvPr/>
        </p:nvSpPr>
        <p:spPr>
          <a:xfrm>
            <a:off x="1044075" y="4804433"/>
            <a:ext cx="435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Analiza el nivel de madurez de los procesos de TI en una organización.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22906E-705C-2B42-1EC2-5D331E6221D6}"/>
              </a:ext>
            </a:extLst>
          </p:cNvPr>
          <p:cNvCxnSpPr>
            <a:cxnSpLocks/>
          </p:cNvCxnSpPr>
          <p:nvPr/>
        </p:nvCxnSpPr>
        <p:spPr>
          <a:xfrm>
            <a:off x="954126" y="4000173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1627714-A1E4-5801-30D9-6965623F15E5}"/>
              </a:ext>
            </a:extLst>
          </p:cNvPr>
          <p:cNvSpPr txBox="1"/>
          <p:nvPr/>
        </p:nvSpPr>
        <p:spPr>
          <a:xfrm>
            <a:off x="6790660" y="4000173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30AAB8-3B60-8BBC-B011-7C8C56767996}"/>
              </a:ext>
            </a:extLst>
          </p:cNvPr>
          <p:cNvSpPr txBox="1"/>
          <p:nvPr/>
        </p:nvSpPr>
        <p:spPr>
          <a:xfrm>
            <a:off x="6790660" y="4744458"/>
            <a:ext cx="435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Organizador visual sobre factibilidad técnica y económica.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395880-ED40-8894-CDF4-8D71112AEF50}"/>
              </a:ext>
            </a:extLst>
          </p:cNvPr>
          <p:cNvCxnSpPr>
            <a:cxnSpLocks/>
          </p:cNvCxnSpPr>
          <p:nvPr/>
        </p:nvCxnSpPr>
        <p:spPr>
          <a:xfrm>
            <a:off x="6700711" y="3940198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4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>
            <a:spLocks noGrp="1"/>
          </p:cNvSpPr>
          <p:nvPr>
            <p:ph type="title" idx="4294967295"/>
          </p:nvPr>
        </p:nvSpPr>
        <p:spPr>
          <a:xfrm>
            <a:off x="1504950" y="527050"/>
            <a:ext cx="10296525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8"/>
          <p:cNvSpPr txBox="1">
            <a:spLocks noGrp="1"/>
          </p:cNvSpPr>
          <p:nvPr>
            <p:ph type="body" idx="4294967295"/>
          </p:nvPr>
        </p:nvSpPr>
        <p:spPr>
          <a:xfrm>
            <a:off x="1504950" y="2216150"/>
            <a:ext cx="762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/>
              <a:t>Decimos que un billete de S/. 100 hoy no tiene el mismo valor en el futuro.</a:t>
            </a:r>
            <a:endParaRPr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/>
              <a:t>El valor del dinero está relacionado con la capacidad y oportunidad de compra de éste y no con la nominación que pueda tener.</a:t>
            </a:r>
            <a:endParaRPr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/>
              <a:t>Lo que relaciona el valor del dinero con el tiempo es el </a:t>
            </a:r>
            <a:r>
              <a:rPr lang="es-ES" sz="2400" b="1" i="1"/>
              <a:t>costo del dinero</a:t>
            </a:r>
            <a:r>
              <a:rPr lang="es-ES" sz="2400" i="1"/>
              <a:t>.</a:t>
            </a:r>
            <a:endParaRPr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/>
              <a:t>Cuando es costo es explícito se denomina </a:t>
            </a:r>
            <a:r>
              <a:rPr lang="es-ES" sz="2400" b="1" i="1"/>
              <a:t>interés</a:t>
            </a:r>
            <a:r>
              <a:rPr lang="es-ES" sz="2400"/>
              <a:t>.  Cuando es implícito </a:t>
            </a:r>
            <a:r>
              <a:rPr lang="es-ES" sz="2400" b="1" i="1"/>
              <a:t>Costo de Oportunidad</a:t>
            </a:r>
            <a:r>
              <a:rPr lang="es-ES" sz="2400" i="1"/>
              <a:t>.</a:t>
            </a:r>
            <a:endParaRPr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/>
              <a:t>Este costo es fijado por el mercado.</a:t>
            </a:r>
            <a:endParaRPr sz="2400"/>
          </a:p>
        </p:txBody>
      </p:sp>
      <p:sp>
        <p:nvSpPr>
          <p:cNvPr id="242" name="Google Shape;242;p18"/>
          <p:cNvSpPr txBox="1"/>
          <p:nvPr/>
        </p:nvSpPr>
        <p:spPr>
          <a:xfrm>
            <a:off x="3168750" y="1654649"/>
            <a:ext cx="8229600" cy="56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5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Valor del dinero en el tiempo</a:t>
            </a:r>
            <a:endParaRPr sz="3500" b="1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A008C82-E16E-F076-B9D8-AB0C19F7298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 idx="4294967295"/>
          </p:nvPr>
        </p:nvSpPr>
        <p:spPr>
          <a:xfrm>
            <a:off x="1468438" y="58261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2464997" y="1301598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Los Procesos de la Gestión de Costos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7883" y="2144713"/>
            <a:ext cx="7251539" cy="36782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0DFBE6-8F45-070B-ADBC-6C50A9F08A4C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 idx="4294967295"/>
          </p:nvPr>
        </p:nvSpPr>
        <p:spPr>
          <a:xfrm>
            <a:off x="1495425" y="59372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0"/>
          <p:cNvSpPr txBox="1">
            <a:spLocks noGrp="1"/>
          </p:cNvSpPr>
          <p:nvPr>
            <p:ph type="body" idx="4294967295"/>
          </p:nvPr>
        </p:nvSpPr>
        <p:spPr>
          <a:xfrm>
            <a:off x="1495425" y="1768475"/>
            <a:ext cx="10334625" cy="407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 dirty="0"/>
              <a:t>Gestión de los Costos. 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La Gestión de los Costos del Proyecto incluye los procesos involucrados en la planificación, estimación, preparación del presupuesto y control de los costos para que el proyecto sea ejecutado dentro del presupuesto aprobado.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El enfoque de la Gestión de los Costos del Ciclo de Vida considera los costos del uso, mantenimiento y soporte del producto para tomar decisiones en la Gestión de Costos.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C72E20-8D87-8E96-D06D-BB2EDC7BAB7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>
            <a:spLocks noGrp="1"/>
          </p:cNvSpPr>
          <p:nvPr>
            <p:ph type="title" idx="4294967295"/>
          </p:nvPr>
        </p:nvSpPr>
        <p:spPr>
          <a:xfrm>
            <a:off x="1525588" y="548481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1"/>
          <p:cNvSpPr txBox="1">
            <a:spLocks noGrp="1"/>
          </p:cNvSpPr>
          <p:nvPr>
            <p:ph type="body" idx="4294967295"/>
          </p:nvPr>
        </p:nvSpPr>
        <p:spPr>
          <a:xfrm>
            <a:off x="1400175" y="2409825"/>
            <a:ext cx="8229600" cy="354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 dirty="0"/>
              <a:t>Mejor control financiero, físico y recursos humanos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 dirty="0"/>
              <a:t>Mejora la relación con los clientes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 dirty="0"/>
              <a:t>Reduce lo tiempos de implementación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 dirty="0"/>
              <a:t>Reduce los costos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 dirty="0"/>
              <a:t>Mejora la calidad y la confiabilidad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 dirty="0"/>
              <a:t>Mayores márgenes y la productividad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 dirty="0"/>
              <a:t>Mejora la coordinación interna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400" dirty="0"/>
              <a:t>Mejora el ambiente de trabajo</a:t>
            </a:r>
            <a:endParaRPr dirty="0"/>
          </a:p>
          <a:p>
            <a:pPr marL="609585" lvl="0" indent="-364051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400" dirty="0"/>
          </a:p>
        </p:txBody>
      </p:sp>
      <p:sp>
        <p:nvSpPr>
          <p:cNvPr id="265" name="Google Shape;265;p21"/>
          <p:cNvSpPr txBox="1"/>
          <p:nvPr/>
        </p:nvSpPr>
        <p:spPr>
          <a:xfrm>
            <a:off x="3366385" y="1710656"/>
            <a:ext cx="7543800" cy="70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Ventajas de la gestión de proyectos</a:t>
            </a:r>
            <a:endParaRPr sz="3733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66A6161-4118-55EC-5225-D3F08D6A811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 idx="4294967295"/>
          </p:nvPr>
        </p:nvSpPr>
        <p:spPr>
          <a:xfrm>
            <a:off x="1716088" y="70802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4483" y="1426011"/>
            <a:ext cx="7056187" cy="44540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1147675-D5E9-CF20-8E6C-FB81DB797EC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/>
        </p:nvSpPr>
        <p:spPr>
          <a:xfrm>
            <a:off x="2188867" y="883327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Gestión de Costos</a:t>
            </a:r>
            <a:endParaRPr sz="3733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80" name="Google Shape;280;p23"/>
          <p:cNvGrpSpPr/>
          <p:nvPr/>
        </p:nvGrpSpPr>
        <p:grpSpPr>
          <a:xfrm>
            <a:off x="-2085167" y="1088386"/>
            <a:ext cx="12338396" cy="4954350"/>
            <a:chOff x="-4157890" y="-638056"/>
            <a:chExt cx="12338396" cy="4954350"/>
          </a:xfrm>
        </p:grpSpPr>
        <p:sp>
          <p:nvSpPr>
            <p:cNvPr id="281" name="Google Shape;281;p23"/>
            <p:cNvSpPr/>
            <p:nvPr/>
          </p:nvSpPr>
          <p:spPr>
            <a:xfrm>
              <a:off x="-4157890" y="-638056"/>
              <a:ext cx="4954350" cy="4954350"/>
            </a:xfrm>
            <a:prstGeom prst="blockArc">
              <a:avLst>
                <a:gd name="adj1" fmla="val 18900000"/>
                <a:gd name="adj2" fmla="val 2700000"/>
                <a:gd name="adj3" fmla="val 436"/>
              </a:avLst>
            </a:prstGeom>
            <a:noFill/>
            <a:ln w="12700" cap="flat" cmpd="sng">
              <a:solidFill>
                <a:srgbClr val="5689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512205" y="367823"/>
              <a:ext cx="7668301" cy="73564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659C4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3"/>
            <p:cNvSpPr txBox="1"/>
            <p:nvPr/>
          </p:nvSpPr>
          <p:spPr>
            <a:xfrm>
              <a:off x="512205" y="367823"/>
              <a:ext cx="7668301" cy="735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3900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s-ES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Debería de tener en cuenta los requisitos de los interesados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52425" y="275867"/>
              <a:ext cx="919559" cy="919559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779612" y="1471294"/>
              <a:ext cx="7400893" cy="73564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659C4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3"/>
            <p:cNvSpPr txBox="1"/>
            <p:nvPr/>
          </p:nvSpPr>
          <p:spPr>
            <a:xfrm>
              <a:off x="779612" y="1471294"/>
              <a:ext cx="7400893" cy="735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3900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s-ES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preocupa del costo de los recursos necesarios para completar las actividades del proyecto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319833" y="1379338"/>
              <a:ext cx="919559" cy="919559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512205" y="2574765"/>
              <a:ext cx="7668301" cy="73564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659C4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3"/>
            <p:cNvSpPr txBox="1"/>
            <p:nvPr/>
          </p:nvSpPr>
          <p:spPr>
            <a:xfrm>
              <a:off x="512205" y="2574765"/>
              <a:ext cx="7668301" cy="735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3900" tIns="55875" rIns="55875" bIns="558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s-ES" sz="2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Comprende el costo del ciclo de vida del proyecto y del producto</a:t>
              </a: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52425" y="2482809"/>
              <a:ext cx="919559" cy="919559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E73844C-80F0-8106-0C4C-7AB91B3FC26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/>
        </p:nvSpPr>
        <p:spPr>
          <a:xfrm>
            <a:off x="2594714" y="862035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Estimar los Costos</a:t>
            </a:r>
            <a:endParaRPr sz="3733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97" name="Google Shape;297;p24"/>
          <p:cNvGrpSpPr/>
          <p:nvPr/>
        </p:nvGrpSpPr>
        <p:grpSpPr>
          <a:xfrm>
            <a:off x="-1679320" y="1067094"/>
            <a:ext cx="12338396" cy="4954350"/>
            <a:chOff x="-4157890" y="-638056"/>
            <a:chExt cx="12338396" cy="4954350"/>
          </a:xfrm>
        </p:grpSpPr>
        <p:sp>
          <p:nvSpPr>
            <p:cNvPr id="298" name="Google Shape;298;p24"/>
            <p:cNvSpPr/>
            <p:nvPr/>
          </p:nvSpPr>
          <p:spPr>
            <a:xfrm>
              <a:off x="-4157890" y="-638056"/>
              <a:ext cx="4954350" cy="4954350"/>
            </a:xfrm>
            <a:prstGeom prst="blockArc">
              <a:avLst>
                <a:gd name="adj1" fmla="val 18900000"/>
                <a:gd name="adj2" fmla="val 2700000"/>
                <a:gd name="adj3" fmla="val 436"/>
              </a:avLst>
            </a:prstGeom>
            <a:noFill/>
            <a:ln w="12700" cap="flat" cmpd="sng">
              <a:solidFill>
                <a:srgbClr val="5689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417306" y="282782"/>
              <a:ext cx="7763199" cy="565859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4"/>
            <p:cNvSpPr txBox="1"/>
            <p:nvPr/>
          </p:nvSpPr>
          <p:spPr>
            <a:xfrm>
              <a:off x="417306" y="282782"/>
              <a:ext cx="7763199" cy="5658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9150" tIns="43175" rIns="43175" bIns="431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s-ES" sz="1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 expresa en unidades monetarios, personal /hora o personal/ día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63644" y="212050"/>
              <a:ext cx="707324" cy="70732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741727" y="1131719"/>
              <a:ext cx="7438779" cy="565859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4"/>
            <p:cNvSpPr txBox="1"/>
            <p:nvPr/>
          </p:nvSpPr>
          <p:spPr>
            <a:xfrm>
              <a:off x="741727" y="1131719"/>
              <a:ext cx="7438779" cy="5658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9150" tIns="43175" rIns="43175" bIns="431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s-ES" sz="1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 precisión aumenta a medida que el proyecto avanza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388064" y="1060987"/>
              <a:ext cx="707324" cy="70732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741727" y="1980657"/>
              <a:ext cx="7438779" cy="565859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4"/>
            <p:cNvSpPr txBox="1"/>
            <p:nvPr/>
          </p:nvSpPr>
          <p:spPr>
            <a:xfrm>
              <a:off x="741727" y="1980657"/>
              <a:ext cx="7438779" cy="5658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9150" tIns="43175" rIns="43175" bIns="431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s-ES" sz="1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Debe de considerar las posibles causas de variación de la estimación de costos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388064" y="1909924"/>
              <a:ext cx="707324" cy="70732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417306" y="2829594"/>
              <a:ext cx="7763199" cy="565859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4"/>
            <p:cNvSpPr txBox="1"/>
            <p:nvPr/>
          </p:nvSpPr>
          <p:spPr>
            <a:xfrm>
              <a:off x="417306" y="2829594"/>
              <a:ext cx="7763199" cy="5658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9150" tIns="43175" rIns="43175" bIns="431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s-ES" sz="1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Evalúa si la reducción de costos en operación continua puede justificar el costo de trabajo adicional en la fase de diseño.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63644" y="2758861"/>
              <a:ext cx="707324" cy="70732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143E0D14-AB97-353F-8ABC-AC106786FC1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>
            <a:spLocks noGrp="1"/>
          </p:cNvSpPr>
          <p:nvPr>
            <p:ph type="title" idx="4294967295"/>
          </p:nvPr>
        </p:nvSpPr>
        <p:spPr>
          <a:xfrm>
            <a:off x="1582738" y="1117600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0893" y="2188810"/>
            <a:ext cx="7417702" cy="38341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2BF1D4-B8E1-C0F8-ED2B-19BEF07DB2C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"/>
          <p:cNvSpPr txBox="1">
            <a:spLocks noGrp="1"/>
          </p:cNvSpPr>
          <p:nvPr>
            <p:ph type="title" idx="4294967295"/>
          </p:nvPr>
        </p:nvSpPr>
        <p:spPr>
          <a:xfrm>
            <a:off x="1468438" y="1017588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2384" y="1867265"/>
            <a:ext cx="9488331" cy="362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A35C9FE-FA28-F3F7-6BF2-2B715B38D7B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"/>
          <p:cNvSpPr txBox="1">
            <a:spLocks noGrp="1"/>
          </p:cNvSpPr>
          <p:nvPr>
            <p:ph type="title" idx="4294967295"/>
          </p:nvPr>
        </p:nvSpPr>
        <p:spPr>
          <a:xfrm>
            <a:off x="1830388" y="661988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0987" y="1550642"/>
            <a:ext cx="8555026" cy="4464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10DEFE-61B0-3847-98DE-09A8338110A8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C58D04B-DE95-9313-0FAD-72AA0D2C5532}"/>
              </a:ext>
            </a:extLst>
          </p:cNvPr>
          <p:cNvCxnSpPr>
            <a:cxnSpLocks/>
          </p:cNvCxnSpPr>
          <p:nvPr/>
        </p:nvCxnSpPr>
        <p:spPr>
          <a:xfrm>
            <a:off x="4196436" y="1714670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4E6CF3C2-DDFF-3DC6-3D4A-F2A15DD426E2}"/>
              </a:ext>
            </a:extLst>
          </p:cNvPr>
          <p:cNvSpPr txBox="1"/>
          <p:nvPr/>
        </p:nvSpPr>
        <p:spPr>
          <a:xfrm>
            <a:off x="4279036" y="1714670"/>
            <a:ext cx="7723573" cy="250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b="1" dirty="0">
                <a:solidFill>
                  <a:schemeClr val="bg1"/>
                </a:solidFill>
              </a:rPr>
              <a:t>Estudios de factibilidad técnica y económica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s-ES" sz="2400" b="1" i="1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Análisis de requerimientos.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Factibilidad técnica.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Factibilidad económica.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Elaboración y sustento de propuestas de tecnologías.</a:t>
            </a:r>
          </a:p>
        </p:txBody>
      </p:sp>
    </p:spTree>
    <p:extLst>
      <p:ext uri="{BB962C8B-B14F-4D97-AF65-F5344CB8AC3E}">
        <p14:creationId xmlns:p14="http://schemas.microsoft.com/office/powerpoint/2010/main" val="249231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>
            <a:spLocks noGrp="1"/>
          </p:cNvSpPr>
          <p:nvPr>
            <p:ph type="title" idx="4294967295"/>
          </p:nvPr>
        </p:nvSpPr>
        <p:spPr>
          <a:xfrm>
            <a:off x="1563688" y="685800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 txBox="1">
            <a:spLocks noGrp="1"/>
          </p:cNvSpPr>
          <p:nvPr>
            <p:ph type="sldNum" idx="4294967295"/>
          </p:nvPr>
        </p:nvSpPr>
        <p:spPr>
          <a:xfrm>
            <a:off x="10134600" y="56705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  <p:pic>
        <p:nvPicPr>
          <p:cNvPr id="338" name="Google Shape;33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1266" y="1574248"/>
            <a:ext cx="8641627" cy="42788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9912345-7B2B-7F05-59C7-FA812F42128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title" idx="4294967295"/>
          </p:nvPr>
        </p:nvSpPr>
        <p:spPr>
          <a:xfrm>
            <a:off x="1716088" y="60801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1246" y="1488592"/>
            <a:ext cx="7485907" cy="42391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A70BFA4-D774-4578-7C46-72DA1EAF7BF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 txBox="1">
            <a:spLocks noGrp="1"/>
          </p:cNvSpPr>
          <p:nvPr>
            <p:ph type="title" idx="4294967295"/>
          </p:nvPr>
        </p:nvSpPr>
        <p:spPr>
          <a:xfrm>
            <a:off x="1544638" y="58102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728" y="1469473"/>
            <a:ext cx="8687134" cy="45836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BEAFCEC-A83D-C23D-A0B0-3EAF4241610C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title" idx="4294967295"/>
          </p:nvPr>
        </p:nvSpPr>
        <p:spPr>
          <a:xfrm>
            <a:off x="1620838" y="69691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31"/>
          <p:cNvPicPr preferRelativeResize="0"/>
          <p:nvPr/>
        </p:nvPicPr>
        <p:blipFill rotWithShape="1">
          <a:blip r:embed="rId3">
            <a:alphaModFix/>
          </a:blip>
          <a:srcRect l="29259" t="28963" r="35062" b="6637"/>
          <a:stretch/>
        </p:blipFill>
        <p:spPr>
          <a:xfrm>
            <a:off x="4225547" y="1814591"/>
            <a:ext cx="4747003" cy="40178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2624E35-BB3A-E48C-BAEB-72FB2E64662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>
            <a:spLocks noGrp="1"/>
          </p:cNvSpPr>
          <p:nvPr>
            <p:ph type="title" idx="4294967295"/>
          </p:nvPr>
        </p:nvSpPr>
        <p:spPr>
          <a:xfrm>
            <a:off x="1373188" y="533400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2247900" y="1708857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Ejemplo Estimar los Costos</a:t>
            </a:r>
            <a:endParaRPr sz="3733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7" name="Google Shape;36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7900" y="2403173"/>
            <a:ext cx="8229600" cy="28077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385858-208E-A685-0CAF-679AF8942E0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>
            <a:spLocks noGrp="1"/>
          </p:cNvSpPr>
          <p:nvPr>
            <p:ph type="title" idx="4294967295"/>
          </p:nvPr>
        </p:nvSpPr>
        <p:spPr>
          <a:xfrm>
            <a:off x="1573213" y="60801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3"/>
          <p:cNvSpPr txBox="1"/>
          <p:nvPr/>
        </p:nvSpPr>
        <p:spPr>
          <a:xfrm>
            <a:off x="2382720" y="1430576"/>
            <a:ext cx="8926877" cy="33851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rgbClr val="003399"/>
                </a:solidFill>
                <a:latin typeface="Calibri"/>
                <a:ea typeface="Calibri"/>
                <a:cs typeface="Calibri"/>
                <a:sym typeface="Calibri"/>
              </a:rPr>
              <a:t>Nos indica el número de periodos requeridos para recuperar el capital invertido en el proyecto 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2349157" y="2219487"/>
            <a:ext cx="119202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990033"/>
                </a:solidFill>
                <a:latin typeface="Calibri"/>
                <a:ea typeface="Calibri"/>
                <a:cs typeface="Calibri"/>
                <a:sym typeface="Calibri"/>
              </a:rPr>
              <a:t>Inversión: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2382721" y="2536075"/>
            <a:ext cx="189400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990033"/>
                </a:solidFill>
                <a:latin typeface="Calibri"/>
                <a:ea typeface="Calibri"/>
                <a:cs typeface="Calibri"/>
                <a:sym typeface="Calibri"/>
              </a:rPr>
              <a:t>Tasa       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3480162" y="2250246"/>
            <a:ext cx="101211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3527040" y="2536075"/>
            <a:ext cx="7496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3"/>
          <p:cNvSpPr txBox="1"/>
          <p:nvPr/>
        </p:nvSpPr>
        <p:spPr>
          <a:xfrm>
            <a:off x="2302535" y="1943118"/>
            <a:ext cx="3948381" cy="37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Veamos el siguiente caso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0978" y="2860967"/>
            <a:ext cx="6211453" cy="806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9311" y="4187736"/>
            <a:ext cx="5197194" cy="36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7251" y="4988845"/>
            <a:ext cx="5242151" cy="34353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/>
          <p:nvPr/>
        </p:nvSpPr>
        <p:spPr>
          <a:xfrm>
            <a:off x="2493826" y="3762855"/>
            <a:ext cx="33986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determina el valor actual de los flujos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2561516" y="4611303"/>
            <a:ext cx="33586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determina el acumulado de los flujos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5866388" y="5496123"/>
            <a:ext cx="3838025" cy="37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rgbClr val="990033"/>
                </a:solidFill>
                <a:latin typeface="Calibri"/>
                <a:ea typeface="Calibri"/>
                <a:cs typeface="Calibri"/>
                <a:sym typeface="Calibri"/>
              </a:rPr>
              <a:t>Periodo de recuperación 5 años</a:t>
            </a:r>
            <a:endParaRPr sz="1800" b="1" i="0" u="none" strike="noStrike" cap="none">
              <a:solidFill>
                <a:srgbClr val="9900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9EEC75E-1CD4-C960-F7C3-6224A94D0A2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/>
          <p:nvPr/>
        </p:nvSpPr>
        <p:spPr>
          <a:xfrm>
            <a:off x="1669334" y="671221"/>
            <a:ext cx="828092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Elementos para la Determinación del Presupuesto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9770" y="1304166"/>
            <a:ext cx="7099853" cy="44255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CD345F9-EC4D-66E1-01BE-75490ACB81B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>
            <a:spLocks noGrp="1"/>
          </p:cNvSpPr>
          <p:nvPr>
            <p:ph type="title" idx="4294967295"/>
          </p:nvPr>
        </p:nvSpPr>
        <p:spPr>
          <a:xfrm>
            <a:off x="1563688" y="58261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35"/>
          <p:cNvPicPr preferRelativeResize="0"/>
          <p:nvPr/>
        </p:nvPicPr>
        <p:blipFill rotWithShape="1">
          <a:blip r:embed="rId3">
            <a:alphaModFix/>
          </a:blip>
          <a:srcRect l="7729" t="28913" r="39539" b="34555"/>
          <a:stretch/>
        </p:blipFill>
        <p:spPr>
          <a:xfrm>
            <a:off x="2121405" y="1982984"/>
            <a:ext cx="9320790" cy="363041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5"/>
          <p:cNvSpPr txBox="1"/>
          <p:nvPr/>
        </p:nvSpPr>
        <p:spPr>
          <a:xfrm>
            <a:off x="1425057" y="1289541"/>
            <a:ext cx="6049297" cy="57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Ratio de Beneficio/Costo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9D35CE8-5229-3F4B-2B93-000576DDF89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6"/>
          <p:cNvSpPr txBox="1">
            <a:spLocks noGrp="1"/>
          </p:cNvSpPr>
          <p:nvPr>
            <p:ph type="title" idx="4294967295"/>
          </p:nvPr>
        </p:nvSpPr>
        <p:spPr>
          <a:xfrm>
            <a:off x="1249363" y="57467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6"/>
          <p:cNvSpPr txBox="1"/>
          <p:nvPr/>
        </p:nvSpPr>
        <p:spPr>
          <a:xfrm>
            <a:off x="1209675" y="1482152"/>
            <a:ext cx="6049297" cy="406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actual neto (VAN)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o"/>
            </a:pP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Mide las ganancias del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o"/>
            </a:pP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el valor del VAN es mayor a cero, el proyecto se puede considerar rentable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marR="0" lvl="0" indent="-364051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importante generar alternativas del flujo de ingresos y gastos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o"/>
            </a:pP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o"/>
            </a:pPr>
            <a:r>
              <a:rPr lang="es-E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solución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marR="0" lvl="1" indent="-34034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326" y="2115059"/>
            <a:ext cx="3662949" cy="12960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9DAE35D-2B60-F57C-2A63-7BF6B674470A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 txBox="1">
            <a:spLocks noGrp="1"/>
          </p:cNvSpPr>
          <p:nvPr>
            <p:ph type="title" idx="4294967295"/>
          </p:nvPr>
        </p:nvSpPr>
        <p:spPr>
          <a:xfrm>
            <a:off x="1411288" y="635416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1266826" y="1559609"/>
            <a:ext cx="4829174" cy="417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Tasa interna de retorno (TIR)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o"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la tasa de interés o rentabilidad que genera el proyecto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o"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TIR mayor a cero indica la posibilidad de obtener rentabilidades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19170" marR="0" lvl="1" indent="-34034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compara con una tasa de referencia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37"/>
          <p:cNvPicPr preferRelativeResize="0"/>
          <p:nvPr/>
        </p:nvPicPr>
        <p:blipFill rotWithShape="1">
          <a:blip r:embed="rId3">
            <a:alphaModFix/>
          </a:blip>
          <a:srcRect t="7895"/>
          <a:stretch/>
        </p:blipFill>
        <p:spPr>
          <a:xfrm>
            <a:off x="6460002" y="1979882"/>
            <a:ext cx="5362692" cy="33340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AF9888D-993B-27E3-0A26-6CA160D1B35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DA1B89-6C7D-58DD-CC62-FD1DC6F97006}"/>
              </a:ext>
            </a:extLst>
          </p:cNvPr>
          <p:cNvSpPr txBox="1"/>
          <p:nvPr/>
        </p:nvSpPr>
        <p:spPr>
          <a:xfrm>
            <a:off x="2555631" y="0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Revisa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siguiente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video:</a:t>
            </a:r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0F726842-18E3-622D-AFA0-2D0CFEB22016}"/>
              </a:ext>
            </a:extLst>
          </p:cNvPr>
          <p:cNvSpPr txBox="1">
            <a:spLocks/>
          </p:cNvSpPr>
          <p:nvPr/>
        </p:nvSpPr>
        <p:spPr>
          <a:xfrm>
            <a:off x="2268245" y="2514599"/>
            <a:ext cx="8284464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s-E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Estudio de factibilidad: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pl-PL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https://www.youtube.com/watch?v=Blf6UXg8v9c</a:t>
            </a:r>
            <a:endParaRPr lang="es-ES" u="sng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pl-PL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118;p3" descr="Factibilidad">
            <a:extLst>
              <a:ext uri="{FF2B5EF4-FFF2-40B4-BE49-F238E27FC236}">
                <a16:creationId xmlns:a16="http://schemas.microsoft.com/office/drawing/2014/main" id="{250DEA20-6AEE-6178-E52C-219E406CB4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8517" y="3857275"/>
            <a:ext cx="3981341" cy="2459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43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B681384-66C7-23B9-3275-3D6C57F06900}"/>
              </a:ext>
            </a:extLst>
          </p:cNvPr>
          <p:cNvGrpSpPr/>
          <p:nvPr/>
        </p:nvGrpSpPr>
        <p:grpSpPr>
          <a:xfrm>
            <a:off x="10717618" y="5385392"/>
            <a:ext cx="441250" cy="441250"/>
            <a:chOff x="10526232" y="5438554"/>
            <a:chExt cx="590106" cy="59010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BA329269-0B56-F3CB-65C6-B2C8E80C4A64}"/>
                </a:ext>
              </a:extLst>
            </p:cNvPr>
            <p:cNvSpPr/>
            <p:nvPr/>
          </p:nvSpPr>
          <p:spPr>
            <a:xfrm>
              <a:off x="10526232" y="5438554"/>
              <a:ext cx="590106" cy="590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Flecha derecha 2">
              <a:extLst>
                <a:ext uri="{FF2B5EF4-FFF2-40B4-BE49-F238E27FC236}">
                  <a16:creationId xmlns:a16="http://schemas.microsoft.com/office/drawing/2014/main" id="{C7F75A40-F550-85E7-D5F5-489E8F8D6E12}"/>
                </a:ext>
              </a:extLst>
            </p:cNvPr>
            <p:cNvSpPr/>
            <p:nvPr/>
          </p:nvSpPr>
          <p:spPr>
            <a:xfrm>
              <a:off x="10704273" y="5612449"/>
              <a:ext cx="234023" cy="242316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1D29DCA6-CC95-74C6-2434-4F65822CF571}"/>
              </a:ext>
            </a:extLst>
          </p:cNvPr>
          <p:cNvSpPr txBox="1"/>
          <p:nvPr/>
        </p:nvSpPr>
        <p:spPr>
          <a:xfrm>
            <a:off x="7211719" y="4209007"/>
            <a:ext cx="404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2B848C-5EB1-AFEF-DBB9-899006E71E91}"/>
              </a:ext>
            </a:extLst>
          </p:cNvPr>
          <p:cNvSpPr txBox="1"/>
          <p:nvPr/>
        </p:nvSpPr>
        <p:spPr>
          <a:xfrm>
            <a:off x="9718158" y="4799485"/>
            <a:ext cx="153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8</a:t>
            </a:r>
          </a:p>
        </p:txBody>
      </p:sp>
    </p:spTree>
    <p:extLst>
      <p:ext uri="{BB962C8B-B14F-4D97-AF65-F5344CB8AC3E}">
        <p14:creationId xmlns:p14="http://schemas.microsoft.com/office/powerpoint/2010/main" val="1936616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0844B7-A4D7-5E90-CCE1-81A0915D10CF}"/>
              </a:ext>
            </a:extLst>
          </p:cNvPr>
          <p:cNvSpPr txBox="1"/>
          <p:nvPr/>
        </p:nvSpPr>
        <p:spPr>
          <a:xfrm>
            <a:off x="2234924" y="859747"/>
            <a:ext cx="613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aprendizaje: Organizador visual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406E181-6F2D-2260-462D-FEA5B0A87127}"/>
              </a:ext>
            </a:extLst>
          </p:cNvPr>
          <p:cNvCxnSpPr>
            <a:cxnSpLocks/>
          </p:cNvCxnSpPr>
          <p:nvPr/>
        </p:nvCxnSpPr>
        <p:spPr>
          <a:xfrm>
            <a:off x="2144975" y="799772"/>
            <a:ext cx="0" cy="545148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588CAA9-2B5B-5B73-DF33-8AEE8CFD491F}"/>
              </a:ext>
            </a:extLst>
          </p:cNvPr>
          <p:cNvSpPr txBox="1"/>
          <p:nvPr/>
        </p:nvSpPr>
        <p:spPr>
          <a:xfrm>
            <a:off x="2743200" y="1866167"/>
            <a:ext cx="7179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 esta sesión se desarrollará un organizador visual sobre factibilidad técnica y económica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03483C-78FA-13A9-EB40-91062376A63F}"/>
              </a:ext>
            </a:extLst>
          </p:cNvPr>
          <p:cNvSpPr/>
          <p:nvPr/>
        </p:nvSpPr>
        <p:spPr>
          <a:xfrm>
            <a:off x="2269323" y="201347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140C20-B684-244D-9574-AB016A09788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2DEB13F-CAA8-B4B9-B52F-640581E08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11714"/>
          <a:stretch/>
        </p:blipFill>
        <p:spPr>
          <a:xfrm>
            <a:off x="4563122" y="3429000"/>
            <a:ext cx="3808521" cy="189134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44008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EBD99B-CA10-6501-17AA-200A12475B0F}"/>
              </a:ext>
            </a:extLst>
          </p:cNvPr>
          <p:cNvSpPr txBox="1"/>
          <p:nvPr/>
        </p:nvSpPr>
        <p:spPr>
          <a:xfrm>
            <a:off x="959775" y="983665"/>
            <a:ext cx="5455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Después de haber visualizado el video en la  </a:t>
            </a:r>
            <a:r>
              <a:rPr kumimoji="0" lang="es-ES_tradnl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slide</a:t>
            </a:r>
            <a:r>
              <a:rPr kumimoji="0" lang="es-ES_tradnl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anterior, </a:t>
            </a:r>
            <a:r>
              <a:rPr kumimoji="0" lang="es-ES_tradnl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reflexionamos y respondemos las siguientes interrogantes: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64DD55-C896-6B6D-3790-1270E619F80F}"/>
              </a:ext>
            </a:extLst>
          </p:cNvPr>
          <p:cNvSpPr/>
          <p:nvPr/>
        </p:nvSpPr>
        <p:spPr>
          <a:xfrm>
            <a:off x="1406340" y="2854847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AA196C-01C9-8837-184B-9C4C844F7203}"/>
              </a:ext>
            </a:extLst>
          </p:cNvPr>
          <p:cNvSpPr txBox="1"/>
          <p:nvPr/>
        </p:nvSpPr>
        <p:spPr>
          <a:xfrm>
            <a:off x="1427606" y="2907604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DD2F94-3CBD-0930-090B-95F1DF353AF2}"/>
              </a:ext>
            </a:extLst>
          </p:cNvPr>
          <p:cNvSpPr txBox="1"/>
          <p:nvPr/>
        </p:nvSpPr>
        <p:spPr>
          <a:xfrm>
            <a:off x="2132142" y="2841451"/>
            <a:ext cx="4282835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¿Qué es la factibilidad técnica?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461466-9DA5-4FB2-909A-9C25612F7BC6}"/>
              </a:ext>
            </a:extLst>
          </p:cNvPr>
          <p:cNvSpPr/>
          <p:nvPr/>
        </p:nvSpPr>
        <p:spPr>
          <a:xfrm>
            <a:off x="1406340" y="3970851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A2B4B7-6C83-1933-76A1-7BBE3229EEC4}"/>
              </a:ext>
            </a:extLst>
          </p:cNvPr>
          <p:cNvSpPr txBox="1"/>
          <p:nvPr/>
        </p:nvSpPr>
        <p:spPr>
          <a:xfrm>
            <a:off x="1427606" y="4023608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02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D0AD6D-A61C-0E04-AD73-EFD00C1E220B}"/>
              </a:ext>
            </a:extLst>
          </p:cNvPr>
          <p:cNvSpPr txBox="1"/>
          <p:nvPr/>
        </p:nvSpPr>
        <p:spPr>
          <a:xfrm>
            <a:off x="2132142" y="3868470"/>
            <a:ext cx="545520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¿Qué comprende la factibilidad económica? 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7D664B-E9A2-04BE-8CC2-BDD310126989}"/>
              </a:ext>
            </a:extLst>
          </p:cNvPr>
          <p:cNvCxnSpPr>
            <a:cxnSpLocks/>
          </p:cNvCxnSpPr>
          <p:nvPr/>
        </p:nvCxnSpPr>
        <p:spPr>
          <a:xfrm>
            <a:off x="874713" y="884835"/>
            <a:ext cx="0" cy="1220412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90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title" idx="4294967295"/>
          </p:nvPr>
        </p:nvSpPr>
        <p:spPr>
          <a:xfrm>
            <a:off x="1490447" y="91260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>
            <a:spLocks noGrp="1"/>
          </p:cNvSpPr>
          <p:nvPr>
            <p:ph type="body" idx="4294967295"/>
          </p:nvPr>
        </p:nvSpPr>
        <p:spPr>
          <a:xfrm>
            <a:off x="1367161" y="2009915"/>
            <a:ext cx="10972800" cy="378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Es factible invertir recursos, tiempo y dinero en el proyecto?</a:t>
            </a:r>
            <a:endParaRPr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Es posible técnicamente? </a:t>
            </a:r>
            <a:endParaRPr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Es posible económicamente? </a:t>
            </a:r>
            <a:endParaRPr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Que información se requiere conocer?</a:t>
            </a:r>
            <a:endParaRPr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Es posible estimar el retorno de la inversión?</a:t>
            </a:r>
            <a:endParaRPr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/>
              <a:t>Como elaboramos un informe de factibilidad?</a:t>
            </a:r>
            <a:endParaRPr/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l="31846" t="30964" r="33423" b="16284"/>
          <a:stretch/>
        </p:blipFill>
        <p:spPr>
          <a:xfrm>
            <a:off x="8916953" y="3679686"/>
            <a:ext cx="2937954" cy="25088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1CE25A2-1A92-5FA8-513E-41B6EEAF1BE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>
            <a:spLocks noGrp="1"/>
          </p:cNvSpPr>
          <p:nvPr>
            <p:ph type="title" idx="4294967295"/>
          </p:nvPr>
        </p:nvSpPr>
        <p:spPr>
          <a:xfrm>
            <a:off x="1332194" y="272978"/>
            <a:ext cx="3698875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4022" y="1123701"/>
            <a:ext cx="7356009" cy="452180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/>
          <p:nvPr/>
        </p:nvSpPr>
        <p:spPr>
          <a:xfrm>
            <a:off x="2066366" y="4608185"/>
            <a:ext cx="2230532" cy="1470991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endParaRPr sz="2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2984933" y="2992908"/>
            <a:ext cx="1643269" cy="147099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CE46E4-2F50-B202-F1D2-9D7FD5A9B91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2495478" y="28575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s-ES" sz="35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Factibilidad técnica</a:t>
            </a:r>
            <a:endParaRPr sz="35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B2DA221-801F-B72A-BF50-9C384225913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 idx="4294967295"/>
          </p:nvPr>
        </p:nvSpPr>
        <p:spPr>
          <a:xfrm>
            <a:off x="1430338" y="53022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Estudios de factibilidad técnica y económica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7"/>
          <p:cNvPicPr preferRelativeResize="0"/>
          <p:nvPr/>
        </p:nvPicPr>
        <p:blipFill rotWithShape="1">
          <a:blip r:embed="rId3">
            <a:alphaModFix/>
          </a:blip>
          <a:srcRect t="8665"/>
          <a:stretch/>
        </p:blipFill>
        <p:spPr>
          <a:xfrm>
            <a:off x="1791347" y="1236125"/>
            <a:ext cx="9264642" cy="4740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E436D87-A90E-C329-2234-3ABCF17B38F1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1492</Words>
  <Application>Microsoft Office PowerPoint</Application>
  <PresentationFormat>Panorámica</PresentationFormat>
  <Paragraphs>191</Paragraphs>
  <Slides>42</Slides>
  <Notes>34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0" baseType="lpstr">
      <vt:lpstr>Aptos</vt:lpstr>
      <vt:lpstr>Arial</vt:lpstr>
      <vt:lpstr>Calibri</vt:lpstr>
      <vt:lpstr>Garamond</vt:lpstr>
      <vt:lpstr>Quattrocento Sans</vt:lpstr>
      <vt:lpstr>Roboto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Estudios de factibilidad técnica y económica</vt:lpstr>
      <vt:lpstr>Estudios de factibilidad técnica y económica</vt:lpstr>
      <vt:lpstr>Presentación de PowerPoint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Presentación de PowerPoint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Presentación de PowerPoint</vt:lpstr>
      <vt:lpstr>Presentación de PowerPoint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Estudios de factibilidad técnica y económica</vt:lpstr>
      <vt:lpstr>Presentación de PowerPoint</vt:lpstr>
      <vt:lpstr>Estudios de factibilidad técnica y económica</vt:lpstr>
      <vt:lpstr>Estudios de factibilidad técnica y económica</vt:lpstr>
      <vt:lpstr>Estudios de factibilidad técnica y económica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New</dc:creator>
  <cp:lastModifiedBy>ASUS</cp:lastModifiedBy>
  <cp:revision>34</cp:revision>
  <dcterms:created xsi:type="dcterms:W3CDTF">2024-02-15T21:58:49Z</dcterms:created>
  <dcterms:modified xsi:type="dcterms:W3CDTF">2024-03-18T00:39:32Z</dcterms:modified>
</cp:coreProperties>
</file>